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0" r:id="rId3"/>
    <p:sldId id="582" r:id="rId4"/>
    <p:sldId id="491" r:id="rId5"/>
    <p:sldId id="527" r:id="rId6"/>
    <p:sldId id="537" r:id="rId7"/>
    <p:sldId id="524" r:id="rId8"/>
    <p:sldId id="560" r:id="rId9"/>
    <p:sldId id="523" r:id="rId10"/>
    <p:sldId id="481" r:id="rId11"/>
    <p:sldId id="501" r:id="rId12"/>
    <p:sldId id="480" r:id="rId13"/>
    <p:sldId id="484" r:id="rId14"/>
    <p:sldId id="503" r:id="rId15"/>
    <p:sldId id="563" r:id="rId16"/>
    <p:sldId id="520" r:id="rId17"/>
    <p:sldId id="562" r:id="rId18"/>
    <p:sldId id="564" r:id="rId19"/>
    <p:sldId id="516" r:id="rId20"/>
    <p:sldId id="517" r:id="rId21"/>
    <p:sldId id="518" r:id="rId22"/>
    <p:sldId id="536" r:id="rId23"/>
    <p:sldId id="521" r:id="rId24"/>
    <p:sldId id="519" r:id="rId25"/>
    <p:sldId id="531" r:id="rId26"/>
    <p:sldId id="565" r:id="rId27"/>
    <p:sldId id="506" r:id="rId28"/>
    <p:sldId id="557" r:id="rId29"/>
    <p:sldId id="583" r:id="rId30"/>
    <p:sldId id="507" r:id="rId31"/>
    <p:sldId id="558" r:id="rId32"/>
    <p:sldId id="584" r:id="rId33"/>
    <p:sldId id="510" r:id="rId34"/>
    <p:sldId id="511" r:id="rId35"/>
    <p:sldId id="541" r:id="rId36"/>
    <p:sldId id="566" r:id="rId37"/>
    <p:sldId id="567" r:id="rId38"/>
    <p:sldId id="559" r:id="rId39"/>
    <p:sldId id="568" r:id="rId40"/>
    <p:sldId id="561" r:id="rId41"/>
    <p:sldId id="576" r:id="rId42"/>
    <p:sldId id="577" r:id="rId43"/>
    <p:sldId id="547" r:id="rId44"/>
    <p:sldId id="548" r:id="rId45"/>
    <p:sldId id="549" r:id="rId46"/>
    <p:sldId id="578" r:id="rId47"/>
    <p:sldId id="551" r:id="rId48"/>
    <p:sldId id="552" r:id="rId49"/>
    <p:sldId id="579" r:id="rId50"/>
    <p:sldId id="580" r:id="rId51"/>
    <p:sldId id="553" r:id="rId52"/>
    <p:sldId id="5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206" d="100"/>
          <a:sy n="206" d="100"/>
        </p:scale>
        <p:origin x="1992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tif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emf"/><Relationship Id="rId10" Type="http://schemas.openxmlformats.org/officeDocument/2006/relationships/image" Target="../media/image71.png"/><Relationship Id="rId4" Type="http://schemas.openxmlformats.org/officeDocument/2006/relationships/image" Target="../media/image11.emf"/><Relationship Id="rId9" Type="http://schemas.openxmlformats.org/officeDocument/2006/relationships/image" Target="../media/image70.png"/><Relationship Id="rId1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82.png"/><Relationship Id="rId3" Type="http://schemas.openxmlformats.org/officeDocument/2006/relationships/image" Target="../media/image630.png"/><Relationship Id="rId7" Type="http://schemas.openxmlformats.org/officeDocument/2006/relationships/image" Target="../media/image13.emf"/><Relationship Id="rId12" Type="http://schemas.openxmlformats.org/officeDocument/2006/relationships/image" Target="../media/image81.png"/><Relationship Id="rId17" Type="http://schemas.openxmlformats.org/officeDocument/2006/relationships/image" Target="../media/image8.tiff"/><Relationship Id="rId2" Type="http://schemas.openxmlformats.org/officeDocument/2006/relationships/image" Target="../media/image75.png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80.png"/><Relationship Id="rId5" Type="http://schemas.openxmlformats.org/officeDocument/2006/relationships/image" Target="../media/image67.png"/><Relationship Id="rId15" Type="http://schemas.openxmlformats.org/officeDocument/2006/relationships/image" Target="../media/image65.png"/><Relationship Id="rId10" Type="http://schemas.openxmlformats.org/officeDocument/2006/relationships/image" Target="../media/image79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12" Type="http://schemas.openxmlformats.org/officeDocument/2006/relationships/image" Target="../media/image3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.png"/><Relationship Id="rId2" Type="http://schemas.openxmlformats.org/officeDocument/2006/relationships/image" Target="../media/image410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6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8048-937F-124C-AF94-9B0561DA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37352-261C-9945-B93D-F294D9FCD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theory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6573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 far, we focus on binary target function and binary error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Binary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Real-value target functions [”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endParaRPr lang="en-US" sz="200" dirty="0"/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368" y="4341289"/>
            <a:ext cx="2474976" cy="23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1D6-B644-7949-9B18-ACA52AA5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Real-Value Target and Squared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Real-value target functions [called ”</a:t>
                </a:r>
                <a:r>
                  <a:rPr lang="en-US" b="1" dirty="0">
                    <a:solidFill>
                      <a:schemeClr val="accent2"/>
                    </a:solidFill>
                  </a:rPr>
                  <a:t>regression</a:t>
                </a:r>
                <a:r>
                  <a:rPr lang="en-US" dirty="0"/>
                  <a:t>”] and squared error?</a:t>
                </a:r>
              </a:p>
              <a:p>
                <a:pPr lvl="1"/>
                <a:r>
                  <a:rPr lang="en-US" b="0" dirty="0"/>
                  <a:t>Real-value </a:t>
                </a:r>
                <a:r>
                  <a:rPr lang="en-US" dirty="0"/>
                  <a:t>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Errors:</a:t>
                </a:r>
              </a:p>
              <a:p>
                <a:pPr lvl="1"/>
                <a:r>
                  <a:rPr lang="en-US" dirty="0"/>
                  <a:t>In-sample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Out-of-sample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Theory of generalization: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BD85D-390C-CB41-94ED-453AE1267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470240" cy="4351338"/>
              </a:xfrm>
              <a:blipFill>
                <a:blip r:embed="rId2"/>
                <a:stretch>
                  <a:fillRect l="-996" t="-2326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learned by some algorithm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make the dependency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explicit and write it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here.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[In VC theory, we consider the worst-case </a:t>
                </a:r>
                <a:r>
                  <a:rPr lang="en-US" i="1" dirty="0">
                    <a:solidFill>
                      <a:schemeClr val="bg1">
                        <a:lumMod val="65000"/>
                      </a:schemeClr>
                    </a:solidFill>
                  </a:rPr>
                  <a:t>D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through the definition of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  <m:d>
                              <m:dPr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mr-IN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ABD5C-1019-5345-8640-4E79136C4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80"/>
                <a:ext cx="10890504" cy="6675120"/>
              </a:xfrm>
              <a:blipFill>
                <a:blip r:embed="rId2"/>
                <a:stretch>
                  <a:fillRect l="-816" t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Define “expected” hypothesis</a:t>
                </a:r>
                <a:b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</a:br>
                <a:endParaRPr lang="en-US" sz="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49" y="1716758"/>
                <a:ext cx="3099983" cy="92402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2663878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Variance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Bias</m:t>
                        </m:r>
                        <m: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Variance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Bias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Bias-Variance Decomposition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377440"/>
            <a:ext cx="1121664" cy="3121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 random variable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the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:r>
                  <a:rPr lang="en-US" b="0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b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3" y="1436675"/>
                <a:ext cx="2590874" cy="166009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/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F927EBB-4CDA-B243-BE41-11FF84161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22" y="201613"/>
                <a:ext cx="2265602" cy="73107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in practice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Fitting a sine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sin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 drawn uniformly at random from </a:t>
                </a:r>
                <a:r>
                  <a:rPr lang="en-US" dirty="0">
                    <a:solidFill>
                      <a:schemeClr val="accent1"/>
                    </a:solidFill>
                  </a:rPr>
                  <a:t>[0,2]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Two hypothesis set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Assume our algorithm finds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with minimum in-sample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66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1532" y="1632777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3998976" y="160248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0" y="2272355"/>
            <a:ext cx="2537986" cy="21888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3969382" y="2272355"/>
            <a:ext cx="2537986" cy="2188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A73730-4C30-D14B-AB76-207E4D093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596" y="2851692"/>
            <a:ext cx="4960417" cy="812061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Discussion: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would you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? Why?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dirty="0"/>
                      <m:t>would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you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r>
                      <m:rPr>
                        <m:nor/>
                      </m:rPr>
                      <a:rPr lang="en-US" b="0" dirty="0"/>
                      <m:t>choose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b="0" dirty="0">
                        <a:solidFill>
                          <a:schemeClr val="accent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dirty="0"/>
                      <m:t>or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dirty="0"/>
                      <m:t>? </m:t>
                    </m:r>
                    <m:r>
                      <m:rPr>
                        <m:nor/>
                      </m:rPr>
                      <a:rPr lang="en-US" b="0" dirty="0"/>
                      <m:t>Why</m:t>
                    </m:r>
                    <m:r>
                      <m:rPr>
                        <m:nor/>
                      </m:rPr>
                      <a:rPr lang="en-US" b="0" dirty="0"/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What’s the change of biases/variances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=50.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2A150FC-0BB1-9C4E-A555-210A70FBA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8511"/>
                <a:ext cx="10515600" cy="1591057"/>
              </a:xfrm>
              <a:prstGeom prst="rect">
                <a:avLst/>
              </a:prstGeom>
              <a:blipFill>
                <a:blip r:embed="rId7"/>
                <a:stretch>
                  <a:fillRect l="-724" t="-3968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308C09-AEA8-E84E-9848-9A50269ED2B5}"/>
              </a:ext>
            </a:extLst>
          </p:cNvPr>
          <p:cNvSpPr txBox="1"/>
          <p:nvPr/>
        </p:nvSpPr>
        <p:spPr>
          <a:xfrm>
            <a:off x="86881" y="2851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240395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4977C4-9EA5-7440-882F-485CCB7627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773BA7-A1D0-284F-84AC-93EAAF67F3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E418-8E2A-5C4C-9B51-0E9EF18846C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93304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68116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68116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AD6D0C-9EEE-7C4F-BD8F-B529B15703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2505075"/>
            <a:ext cx="4272313" cy="368458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23FBF0-8BF8-2447-BF9A-D915C34063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2505075"/>
            <a:ext cx="4272313" cy="368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138623-C93F-4F44-9ECC-66863C8CB0B2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6913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A7F5B91-C591-0648-A40B-9B8888C122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82525" y="1923182"/>
            <a:ext cx="4272313" cy="368458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0F1626A-DD39-4E4D-8CC1-B6A268E51B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627637" y="1923182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339" y="6074803"/>
                <a:ext cx="337794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80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982" y="5634099"/>
                <a:ext cx="2727458" cy="461665"/>
              </a:xfrm>
              <a:prstGeom prst="rect">
                <a:avLst/>
              </a:prstGeom>
              <a:blipFill rotWithShape="0">
                <a:blip r:embed="rId9"/>
                <a:stretch>
                  <a:fillRect t="-102632" r="-4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883" y="6449614"/>
                <a:ext cx="279355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402" r="-28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40438"/>
                <a:ext cx="27097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≈1.74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8031"/>
                <a:ext cx="33488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≈1.95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9614"/>
                <a:ext cx="281153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69" r="-260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A4B841-6D52-FF4F-84D7-FD4C184256E4}"/>
              </a:ext>
            </a:extLst>
          </p:cNvPr>
          <p:cNvSpPr txBox="1"/>
          <p:nvPr/>
        </p:nvSpPr>
        <p:spPr>
          <a:xfrm>
            <a:off x="209726" y="397803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/>
                </a:solidFill>
              </a:rPr>
              <a:t>N=2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7BE31C-F6B7-514A-8313-B802FC62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11440" y="19865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265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we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 to 5?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357120" y="1473343"/>
                <a:ext cx="3640455" cy="82391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/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</p:spPr>
            <p:txBody>
              <a:bodyPr/>
              <a:lstStyle/>
              <a:p>
                <a:pPr marL="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charset="0"/>
                      </a:rPr>
                      <m:t>=</m:t>
                    </m:r>
                    <m:r>
                      <a:rPr lang="en-US" b="0" i="1" dirty="0">
                        <a:latin typeface="Cambria Math" charset="0"/>
                      </a:rPr>
                      <m:t>𝑎𝑥</m:t>
                    </m:r>
                    <m:r>
                      <a:rPr lang="en-US" b="0" i="1" dirty="0">
                        <a:latin typeface="Cambria Math" charset="0"/>
                      </a:rPr>
                      <m:t>+</m:t>
                    </m:r>
                    <m:r>
                      <a:rPr lang="en-US" i="1" dirty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7711440" y="1473343"/>
                <a:ext cx="3643948" cy="823912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25B826-BBAC-974A-8B61-85F1D7C6A142}"/>
                  </a:ext>
                </a:extLst>
              </p:cNvPr>
              <p:cNvSpPr/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25B826-BBAC-974A-8B61-85F1D7C6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06" y="3239220"/>
                <a:ext cx="71968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542" t="-19737" r="-466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2710923-ED8B-DC48-8361-0962B271A2F5}"/>
                  </a:ext>
                </a:extLst>
              </p:cNvPr>
              <p:cNvSpPr/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710923-ED8B-DC48-8361-0962B271A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414" y="3700885"/>
                <a:ext cx="719682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2542" t="-19737" r="-457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AF4B35C1-DC66-4C49-8F2D-1767BCCD4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1362153" y="1923182"/>
            <a:ext cx="4272313" cy="3684588"/>
          </a:xfrm>
          <a:prstGeom prst="rect">
            <a:avLst/>
          </a:prstGeom>
        </p:spPr>
      </p:pic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BDC58287-AF09-AF47-977E-D4DE4B9827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8"/>
          <a:stretch>
            <a:fillRect/>
          </a:stretch>
        </p:blipFill>
        <p:spPr>
          <a:xfrm>
            <a:off x="6629433" y="1949511"/>
            <a:ext cx="4272313" cy="36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82A852-D83D-F54E-9775-191735975E7C}"/>
                  </a:ext>
                </a:extLst>
              </p:cNvPr>
              <p:cNvSpPr txBox="1"/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82A852-D83D-F54E-9775-191735975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5" y="6074803"/>
                <a:ext cx="337794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25" t="-143333" r="-1805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9C68C6-0D0D-C744-9132-D838DF54AF84}"/>
                  </a:ext>
                </a:extLst>
              </p:cNvPr>
              <p:cNvSpPr/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≈0.50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39C68C6-0D0D-C744-9132-D838DF54A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828" y="5634099"/>
                <a:ext cx="2727458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2632" r="-223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DA657C-E16B-7A43-9C10-2F790799CB59}"/>
                  </a:ext>
                </a:extLst>
              </p:cNvPr>
              <p:cNvSpPr txBox="1"/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A657C-E16B-7A43-9C10-2F790799C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29" y="6449614"/>
                <a:ext cx="279355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402" r="-2838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16406B0-81D5-E34B-8802-5DEE80F5F6D4}"/>
                  </a:ext>
                </a:extLst>
              </p:cNvPr>
              <p:cNvSpPr/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16406B0-81D5-E34B-8802-5DEE80F5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85" y="5634959"/>
                <a:ext cx="2709705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25" t="-102632" r="-449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E75136-0974-3B40-8E31-5023F604CE6C}"/>
                  </a:ext>
                </a:extLst>
              </p:cNvPr>
              <p:cNvSpPr txBox="1"/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≈0.21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1E75136-0974-3B40-8E31-5023F604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178" y="6072552"/>
                <a:ext cx="33488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186" t="-140984" r="-2186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6C9AA1-AA2D-7C48-9913-904E2B027BCF}"/>
                  </a:ext>
                </a:extLst>
              </p:cNvPr>
              <p:cNvSpPr txBox="1"/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≈0.42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76C9AA1-AA2D-7C48-9913-904E2B027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6444135"/>
                <a:ext cx="281153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169" r="-2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/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7962B1-B19B-2D4F-883D-0C0338D5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06" y="3391620"/>
                <a:ext cx="719682" cy="461665"/>
              </a:xfrm>
              <a:prstGeom prst="rect">
                <a:avLst/>
              </a:prstGeom>
              <a:blipFill>
                <a:blip r:embed="rId15"/>
                <a:stretch>
                  <a:fillRect l="-1754" t="-1891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/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6493C9-ED66-DA41-B071-827E365E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814" y="3853285"/>
                <a:ext cx="719682" cy="461665"/>
              </a:xfrm>
              <a:prstGeom prst="rect">
                <a:avLst/>
              </a:prstGeom>
              <a:blipFill>
                <a:blip r:embed="rId16"/>
                <a:stretch>
                  <a:fillRect l="-1754" t="-1842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FC9FD34-C815-6E4C-B0DB-2556052BE1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3152" y="206987"/>
            <a:ext cx="4304050" cy="704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1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number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Biases roughly stay the same</a:t>
                </a:r>
              </a:p>
              <a:p>
                <a:pPr lvl="1"/>
                <a:r>
                  <a:rPr lang="en-US" dirty="0"/>
                  <a:t>Variances decrease</a:t>
                </a:r>
              </a:p>
              <a:p>
                <a:pPr lvl="1"/>
                <a:r>
                  <a:rPr lang="en-US" dirty="0"/>
                  <a:t>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Increasing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 goes down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(more likely to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Variance goes up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(The stability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worse) 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5EE1A1-11F9-1F4D-9BF2-9DFCFAEBA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11" y="4508073"/>
            <a:ext cx="6297494" cy="2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This is a </a:t>
                </a:r>
                <a:r>
                  <a:rPr lang="en-US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conceptual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decomposition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Both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are unknown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We can’t really calculate bias and variance for practical problems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However, it provides a conceptual guidelines in 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065659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19737" r="-255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027906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20000" r="-282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527324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489571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6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076F-CAE5-7D47-AED7-3D032752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98A6-19FD-B342-A32D-898830A2C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talk about this in details in the 2</a:t>
            </a:r>
            <a:r>
              <a:rPr lang="en-US" baseline="30000" dirty="0"/>
              <a:t>nd</a:t>
            </a:r>
            <a:r>
              <a:rPr lang="en-US" dirty="0"/>
              <a:t> half of the semester</a:t>
            </a:r>
          </a:p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A low bias but high variance hypothesis set</a:t>
            </a:r>
          </a:p>
          <a:p>
            <a:pPr lvl="1"/>
            <a:r>
              <a:rPr lang="en-US" dirty="0"/>
              <a:t>Practical performance is not ideal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Random forest</a:t>
            </a:r>
          </a:p>
          <a:p>
            <a:pPr lvl="1"/>
            <a:r>
              <a:rPr lang="en-US" dirty="0"/>
              <a:t>Trying to reduce the variance while not sacrificing bias</a:t>
            </a:r>
          </a:p>
          <a:p>
            <a:pPr lvl="1"/>
            <a:r>
              <a:rPr lang="en-US" dirty="0"/>
              <a:t>Idea: Generate many trees randomly and average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74D5-F43E-454C-A5F5-AF61806F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54" y="2358515"/>
            <a:ext cx="4895246" cy="27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0B8D-958F-1641-BAA0-CA0E2B4D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 of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C131-8F53-EF48-BFA3-E75F5259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VC Generalization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Bias-Variance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/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1EEC05-3E6E-DB48-9231-A731D5CD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24212"/>
                <a:ext cx="55410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/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accent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3267EA-713F-4D46-BF8C-A443923C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53" y="4571441"/>
                <a:ext cx="9781032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560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4B97AE-0AE8-4B47-BCB1-FEEE815AB9B2}"/>
              </a:ext>
            </a:extLst>
          </p:cNvPr>
          <p:cNvSpPr/>
          <p:nvPr/>
        </p:nvSpPr>
        <p:spPr>
          <a:xfrm>
            <a:off x="1133856" y="3035808"/>
            <a:ext cx="4401312" cy="2145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F507-E04B-DC44-94E4-26A6E13BB961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2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689787-2FA4-9C44-BD85-1339F898A58D}"/>
              </a:ext>
            </a:extLst>
          </p:cNvPr>
          <p:cNvSpPr/>
          <p:nvPr/>
        </p:nvSpPr>
        <p:spPr>
          <a:xfrm>
            <a:off x="6377121" y="2429256"/>
            <a:ext cx="4401312" cy="3118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85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13544"/>
            <a:ext cx="4538583" cy="415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1913544"/>
            <a:ext cx="4321221" cy="42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96698-191B-4C47-B7DC-06CC5195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55"/>
            <a:ext cx="10515600" cy="1325563"/>
          </a:xfrm>
        </p:spPr>
        <p:txBody>
          <a:bodyPr/>
          <a:lstStyle/>
          <a:p>
            <a:r>
              <a:rPr lang="en-US" dirty="0"/>
              <a:t>Theory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Learning from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set: learn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2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2100" i="1" dirty="0">
                    <a:latin typeface="Cambria Math" panose="02040503050406030204" pitchFamily="18" charset="0"/>
                  </a:rPr>
                </a:br>
                <a:r>
                  <a:rPr lang="en-US" sz="21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With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What </a:t>
                </a:r>
                <a:r>
                  <a:rPr lang="en-US" dirty="0">
                    <a:solidFill>
                      <a:schemeClr val="tx1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VC Generalization Bound</a:t>
                </a:r>
                <a:br>
                  <a:rPr lang="en-US" sz="1300" dirty="0"/>
                </a:br>
                <a:br>
                  <a:rPr lang="en-US" sz="1300" dirty="0"/>
                </a:br>
                <a:r>
                  <a:rPr lang="en-US" sz="1300" dirty="0"/>
                  <a:t>	</a:t>
                </a:r>
                <a:r>
                  <a:rPr lang="en-US" dirty="0"/>
                  <a:t>With prob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7D0-D01A-3747-94C0-7EAAC65AC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4007"/>
                <a:ext cx="10515600" cy="5087501"/>
              </a:xfrm>
              <a:blipFill>
                <a:blip r:embed="rId2"/>
                <a:stretch>
                  <a:fillRect l="-965" t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21E707-AD45-F54D-8A59-54725B8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54" y="3498921"/>
            <a:ext cx="4489751" cy="1738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0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E04E-2435-5D4C-B84E-26DA2573E1D9}"/>
              </a:ext>
            </a:extLst>
          </p:cNvPr>
          <p:cNvSpPr/>
          <p:nvPr/>
        </p:nvSpPr>
        <p:spPr>
          <a:xfrm>
            <a:off x="1249680" y="2341891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C8D73-8E21-2B47-9AF8-335CA6473D00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8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A2A6E-B24B-F34C-BFFB-87EE896DED82}"/>
              </a:ext>
            </a:extLst>
          </p:cNvPr>
          <p:cNvSpPr/>
          <p:nvPr/>
        </p:nvSpPr>
        <p:spPr>
          <a:xfrm>
            <a:off x="6297168" y="2347987"/>
            <a:ext cx="4364736" cy="3133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62978" cy="41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4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6459982" y="3429000"/>
            <a:ext cx="2742075" cy="51888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8545887" y="2719648"/>
            <a:ext cx="252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Our focus so far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6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945178" y="3242868"/>
            <a:ext cx="4673336" cy="34191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20FC9-BD3C-694A-B421-3678C505FF9D}"/>
              </a:ext>
            </a:extLst>
          </p:cNvPr>
          <p:cNvSpPr txBox="1"/>
          <p:nvPr/>
        </p:nvSpPr>
        <p:spPr>
          <a:xfrm>
            <a:off x="6849673" y="5535419"/>
            <a:ext cx="4266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Let’s spend some time here</a:t>
            </a:r>
          </a:p>
        </p:txBody>
      </p:sp>
    </p:spTree>
    <p:extLst>
      <p:ext uri="{BB962C8B-B14F-4D97-AF65-F5344CB8AC3E}">
        <p14:creationId xmlns:p14="http://schemas.microsoft.com/office/powerpoint/2010/main" val="70528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1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/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Linear models: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Simple models =&gt; Good generalization error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Reminder: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We will </a:t>
                </a:r>
                <a:r>
                  <a:rPr lang="en-US" b="1" dirty="0">
                    <a:solidFill>
                      <a:schemeClr val="tx1"/>
                    </a:solidFill>
                  </a:rPr>
                  <a:t>interchangeably use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to represent a hypothesis in linear models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9881697"/>
                  </p:ext>
                </p:extLst>
              </p:nvPr>
            </p:nvGraphicFramePr>
            <p:xfrm>
              <a:off x="1459569" y="2409113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111111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111111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205405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205405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4940" t="-313889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286" t="-313889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</p:cNvCxnSpPr>
          <p:nvPr/>
        </p:nvCxnSpPr>
        <p:spPr>
          <a:xfrm>
            <a:off x="9570720" y="4164157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C660AD-E0B2-844E-AFBE-4A0E896714AE}"/>
              </a:ext>
            </a:extLst>
          </p:cNvPr>
          <p:cNvSpPr txBox="1"/>
          <p:nvPr/>
        </p:nvSpPr>
        <p:spPr>
          <a:xfrm>
            <a:off x="12496800" y="134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4AB0E-C842-AD42-8630-1B1BB9BFC8A3}"/>
              </a:ext>
            </a:extLst>
          </p:cNvPr>
          <p:cNvSpPr txBox="1"/>
          <p:nvPr/>
        </p:nvSpPr>
        <p:spPr>
          <a:xfrm>
            <a:off x="9991344" y="2440893"/>
            <a:ext cx="208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Credit Card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1DB0F-807D-664C-A810-C4E2DF2E1C9F}"/>
              </a:ext>
            </a:extLst>
          </p:cNvPr>
          <p:cNvSpPr txBox="1"/>
          <p:nvPr/>
        </p:nvSpPr>
        <p:spPr>
          <a:xfrm>
            <a:off x="9991344" y="2893829"/>
            <a:ext cx="160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 or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50F7C-C27D-6148-B8C3-85452D737005}"/>
              </a:ext>
            </a:extLst>
          </p:cNvPr>
          <p:cNvSpPr txBox="1"/>
          <p:nvPr/>
        </p:nvSpPr>
        <p:spPr>
          <a:xfrm>
            <a:off x="9991344" y="3366576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BF17-B57F-D54A-A1EC-7C69AADF9263}"/>
              </a:ext>
            </a:extLst>
          </p:cNvPr>
          <p:cNvSpPr txBox="1"/>
          <p:nvPr/>
        </p:nvSpPr>
        <p:spPr>
          <a:xfrm>
            <a:off x="9991343" y="3803520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default</a:t>
            </a:r>
          </a:p>
        </p:txBody>
      </p:sp>
    </p:spTree>
    <p:extLst>
      <p:ext uri="{BB962C8B-B14F-4D97-AF65-F5344CB8AC3E}">
        <p14:creationId xmlns:p14="http://schemas.microsoft.com/office/powerpoint/2010/main" val="285874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Goal of the learning algorithm: 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Define </a:t>
                </a:r>
                <a:r>
                  <a:rPr lang="en-US" dirty="0">
                    <a:solidFill>
                      <a:srgbClr val="C00000"/>
                    </a:solidFill>
                  </a:rPr>
                  <a:t>error measures</a:t>
                </a:r>
                <a:r>
                  <a:rPr lang="en-US" dirty="0">
                    <a:solidFill>
                      <a:schemeClr val="tx1"/>
                    </a:solidFill>
                  </a:rPr>
                  <a:t> to quantify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</a:t>
                </a:r>
                <a:r>
                  <a:rPr lang="en-US" dirty="0">
                    <a:solidFill>
                      <a:schemeClr val="accent1"/>
                    </a:solidFill>
                  </a:rPr>
                  <a:t>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(but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Recall on the error measure</a:t>
                </a:r>
              </a:p>
              <a:p>
                <a:pPr lvl="1"/>
                <a:r>
                  <a:rPr lang="en-US" dirty="0"/>
                  <a:t>Often focus on point-wise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400" dirty="0"/>
                  <a:t>Binary error for classification</a:t>
                </a:r>
              </a:p>
              <a:p>
                <a:pPr lvl="2"/>
                <a:r>
                  <a:rPr lang="en-US" sz="2400" dirty="0"/>
                  <a:t>Squared error for regression</a:t>
                </a:r>
              </a:p>
              <a:p>
                <a:pPr lvl="1"/>
                <a:r>
                  <a:rPr lang="en-US" dirty="0"/>
                  <a:t>In-sample and out-of-sample errors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844" t="-1316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4D18E-8461-3C4E-8A99-0F7F03DA398A}"/>
              </a:ext>
            </a:extLst>
          </p:cNvPr>
          <p:cNvGrpSpPr/>
          <p:nvPr/>
        </p:nvGrpSpPr>
        <p:grpSpPr>
          <a:xfrm>
            <a:off x="8180832" y="87470"/>
            <a:ext cx="3453579" cy="2572916"/>
            <a:chOff x="1195603" y="0"/>
            <a:chExt cx="9205369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B9CF4B-125E-ED49-8A43-E904BB77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B4C6329-53D8-AB4E-A664-C8547E4B4927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7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6B2E-DE13-E44A-890E-AEA8B44D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Goal of the algorithm: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that minimizes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br>
                  <a:rPr lang="en-US" sz="2400" dirty="0">
                    <a:solidFill>
                      <a:schemeClr val="accent1"/>
                    </a:solidFill>
                  </a:rPr>
                </a:b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Common algorithms: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/>
                  <a:t>Works well when the model is simple (generalization error is small)</a:t>
                </a:r>
              </a:p>
              <a:p>
                <a:pPr lvl="2"/>
                <a:r>
                  <a:rPr lang="en-US" dirty="0"/>
                  <a:t>Will focus on this in the discussion of linear models</a:t>
                </a:r>
              </a:p>
              <a:p>
                <a:pPr lvl="2"/>
                <a:endParaRPr lang="en-US" sz="600" dirty="0"/>
              </a:p>
              <a:p>
                <a:pPr lvl="2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penalty for 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Will discuss this when we get to LFD Section 4</a:t>
                </a:r>
              </a:p>
              <a:p>
                <a:pPr lvl="2"/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Optimization</a:t>
                </a:r>
                <a:r>
                  <a:rPr lang="en-US" sz="2400" dirty="0"/>
                  <a:t> is a key component in machine learning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778AF-A167-104C-BF67-3536AC27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/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VC Bound: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BED986E-1324-D14F-A9EA-9BF66B64D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58" y="4727767"/>
                <a:ext cx="4540538" cy="714683"/>
              </a:xfrm>
              <a:prstGeom prst="rect">
                <a:avLst/>
              </a:prstGeom>
              <a:blipFill>
                <a:blip r:embed="rId3"/>
                <a:stretch>
                  <a:fillRect l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8D18257-A3AD-274F-9BFC-E9FE223849E0}"/>
              </a:ext>
            </a:extLst>
          </p:cNvPr>
          <p:cNvGrpSpPr/>
          <p:nvPr/>
        </p:nvGrpSpPr>
        <p:grpSpPr>
          <a:xfrm>
            <a:off x="8647237" y="131012"/>
            <a:ext cx="3453579" cy="2572916"/>
            <a:chOff x="1195603" y="0"/>
            <a:chExt cx="9205369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BC5DC-20D2-F544-90AF-788DE0D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603" y="0"/>
              <a:ext cx="9205369" cy="68580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881507-7EE9-584E-BF90-F82BED9D66D8}"/>
                </a:ext>
              </a:extLst>
            </p:cNvPr>
            <p:cNvSpPr/>
            <p:nvPr/>
          </p:nvSpPr>
          <p:spPr>
            <a:xfrm>
              <a:off x="1945178" y="3242868"/>
              <a:ext cx="4673336" cy="3419189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509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EB04-D909-2844-ACF4-4E09AE880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50F2-C317-F348-8A97-3E921F167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535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503F-3B44-BA46-A373-F64E27CD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9272" cy="1325563"/>
          </a:xfrm>
        </p:spPr>
        <p:txBody>
          <a:bodyPr>
            <a:normAutofit/>
          </a:bodyPr>
          <a:lstStyle/>
          <a:p>
            <a:r>
              <a:rPr lang="en-US" dirty="0"/>
              <a:t>Linear Classification (Perceptron)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Property</a:t>
                </a:r>
              </a:p>
              <a:p>
                <a:pPr lvl="1"/>
                <a:r>
                  <a:rPr lang="en-US" dirty="0"/>
                  <a:t>Simple model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(Fact: the VC dimension of d-dim perceptron is d+1)</a:t>
                </a:r>
              </a:p>
              <a:p>
                <a:pPr lvl="1"/>
                <a:r>
                  <a:rPr lang="en-US" dirty="0"/>
                  <a:t>Good generalization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When data is linearly separable</a:t>
                </a:r>
              </a:p>
              <a:p>
                <a:pPr lvl="1"/>
                <a:r>
                  <a:rPr lang="en-US" dirty="0"/>
                  <a:t>Run PLA </a:t>
                </a:r>
                <a:br>
                  <a:rPr lang="en-US" dirty="0"/>
                </a:b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=&gt;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CA957-DFCE-5E4D-BB1A-B2B69067C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DD994-B850-C44E-B1C5-754209C38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974" y="1580959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1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DCF4-F161-C545-BD1F-A9B0450D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 a hard problem</a:t>
                </a:r>
              </a:p>
              <a:p>
                <a:pPr lvl="1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a NP-hard problem</a:t>
                </a:r>
              </a:p>
              <a:p>
                <a:pPr lvl="1"/>
                <a:r>
                  <a:rPr lang="en-US" dirty="0"/>
                  <a:t>Reason: binary error is discrete and hard to optimize</a:t>
                </a:r>
              </a:p>
              <a:p>
                <a:endParaRPr lang="en-US" dirty="0"/>
              </a:p>
              <a:p>
                <a:r>
                  <a:rPr lang="en-US" dirty="0"/>
                  <a:t>Alternative approaches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pPr lvl="2"/>
                <a:r>
                  <a:rPr lang="en-US" dirty="0"/>
                  <a:t>Run PLA for a finite pre-determined </a:t>
                </a:r>
                <a:r>
                  <a:rPr lang="en-US" dirty="0">
                    <a:solidFill>
                      <a:schemeClr val="accent1"/>
                    </a:solidFill>
                  </a:rPr>
                  <a:t>T </a:t>
                </a:r>
                <a:r>
                  <a:rPr lang="en-US" dirty="0"/>
                  <a:t>rounds</a:t>
                </a:r>
              </a:p>
              <a:p>
                <a:pPr lvl="2"/>
                <a:r>
                  <a:rPr lang="en-US" dirty="0"/>
                  <a:t>Keep track of the best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Engineering the features to make data closer to be separable</a:t>
                </a:r>
              </a:p>
              <a:p>
                <a:pPr lvl="2"/>
                <a:r>
                  <a:rPr lang="en-US" dirty="0"/>
                  <a:t>Feature engineering (requiring domain knowledge, e.g., see LFD Example 3.1 and next slide)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Non-linear transformation (will discuss this in later lectures)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Changing the problem formulation (will discuss this in later lectures)</a:t>
                </a:r>
              </a:p>
              <a:p>
                <a:pPr lvl="2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Example: Support vector machines in 2</a:t>
                </a:r>
                <a:r>
                  <a:rPr lang="en-US" baseline="30000" dirty="0">
                    <a:solidFill>
                      <a:schemeClr val="bg1">
                        <a:lumMod val="75000"/>
                      </a:schemeClr>
                    </a:solidFill>
                  </a:rPr>
                  <a:t>nd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half of the semester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FC94E-898C-644B-9DF5-63D16352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5213"/>
              </a:xfrm>
              <a:blipFill>
                <a:blip r:embed="rId2"/>
                <a:stretch>
                  <a:fillRect l="-894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719798-246F-834A-8EDE-6CB9927B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70" y="216279"/>
            <a:ext cx="1818436" cy="18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DD9E-DD38-C84D-B93F-3F1E1E13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Feature Engineering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Task: Classify handwritten digits of 1 and 5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Linearly separable?</a:t>
                </a:r>
              </a:p>
              <a:p>
                <a:pPr lvl="1"/>
                <a:r>
                  <a:rPr lang="en-US" dirty="0"/>
                  <a:t>What are the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2"/>
                <a:r>
                  <a:rPr lang="en-US" dirty="0"/>
                  <a:t>Each pixel as a feature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(deep learning approach. requires data)</a:t>
                </a:r>
              </a:p>
              <a:p>
                <a:pPr lvl="2"/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intensity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symmtry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Feature engineering </a:t>
                </a: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is a practical issue in applied ML but not the focus of this course (requires domain knowledge).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D8643-43EF-F84A-AE3B-B83196172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448" y="1831720"/>
                <a:ext cx="10515600" cy="4812919"/>
              </a:xfrm>
              <a:blipFill>
                <a:blip r:embed="rId2"/>
                <a:stretch>
                  <a:fillRect l="-1086" t="-3158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8E591F5-6227-6B44-B601-FB4DBA9AE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838" y="1681235"/>
            <a:ext cx="1009650" cy="991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7251-8990-FE4B-B768-0310D1575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629" y="1658495"/>
            <a:ext cx="1009650" cy="1036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D25DC-FAAB-2545-B399-E1D0A098E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74" y="4420646"/>
            <a:ext cx="3337516" cy="179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34C-890D-1547-A893-0DCC5C5F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314" y="693846"/>
            <a:ext cx="10515600" cy="285273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41553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[0,1]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br>
                            <a:rPr lang="en-US" sz="2400" dirty="0">
                              <a:solidFill>
                                <a:schemeClr val="accent1"/>
                              </a:solidFill>
                            </a:rPr>
                          </a:br>
                          <a:endParaRPr lang="en-US" sz="2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3B1E82A-1588-8746-AEF9-8106843E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591001"/>
                  </p:ext>
                </p:extLst>
              </p:nvPr>
            </p:nvGraphicFramePr>
            <p:xfrm>
              <a:off x="734314" y="4609592"/>
              <a:ext cx="8489103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838640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102591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547872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108333" r="-169277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108333" r="-357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202703" r="-169277" b="-127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202703" r="-357" b="-127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572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4940" t="-311111" r="-169277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286" t="-311111" r="-357" b="-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10858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D8991-78C8-3942-916E-1D1AB59F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932" y="1316004"/>
            <a:ext cx="4567468" cy="19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C0F31-D0AA-2A4B-B2E6-DC5A3581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FF69ED-E284-7B41-A386-451DE6CF30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3252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/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: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element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B0410DD-AC3C-B640-ADFD-E0E6B35C2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12" y="3015456"/>
                <a:ext cx="2986088" cy="985838"/>
              </a:xfrm>
              <a:prstGeom prst="roundRect">
                <a:avLst/>
              </a:prstGeom>
              <a:blipFill>
                <a:blip r:embed="rId3"/>
                <a:stretch>
                  <a:fillRect r="-2532" b="-6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E21320-821F-8A4F-9CC2-8FF1BE3E26C1}"/>
              </a:ext>
            </a:extLst>
          </p:cNvPr>
          <p:cNvCxnSpPr>
            <a:cxnSpLocks/>
          </p:cNvCxnSpPr>
          <p:nvPr/>
        </p:nvCxnSpPr>
        <p:spPr>
          <a:xfrm>
            <a:off x="6753100" y="3537938"/>
            <a:ext cx="1241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0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F43C-50E0-5642-AF8B-586F6BFD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the In-Sample Error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/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4D7585-76C7-7D45-8F41-9CDEF368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2008132"/>
                <a:ext cx="4049057" cy="1038489"/>
              </a:xfrm>
              <a:prstGeom prst="rect">
                <a:avLst/>
              </a:prstGeom>
              <a:blipFill>
                <a:blip r:embed="rId2"/>
                <a:stretch>
                  <a:fillRect t="-113095" b="-17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/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26090F-8851-C84D-9256-E568E9AAD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01" y="3165979"/>
                <a:ext cx="2952243" cy="1038489"/>
              </a:xfrm>
              <a:prstGeom prst="rect">
                <a:avLst/>
              </a:prstGeom>
              <a:blipFill>
                <a:blip r:embed="rId3"/>
                <a:stretch>
                  <a:fillRect l="-14163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/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DC205C-6610-514A-AC40-898CD573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86" y="4323826"/>
                <a:ext cx="2107124" cy="697820"/>
              </a:xfrm>
              <a:prstGeom prst="rect">
                <a:avLst/>
              </a:prstGeom>
              <a:blipFill>
                <a:blip r:embed="rId4"/>
                <a:stretch>
                  <a:fillRect l="-1198" t="-1786" r="-11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/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FE3D16-04FB-FA45-B402-BB4A2DA06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40" y="5391170"/>
                <a:ext cx="3167897" cy="693908"/>
              </a:xfrm>
              <a:prstGeom prst="rect">
                <a:avLst/>
              </a:prstGeom>
              <a:blipFill>
                <a:blip r:embed="rId5"/>
                <a:stretch>
                  <a:fillRect l="-1992" r="-39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/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mr>
                              </m:m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4F005C-BCFB-874A-8B71-755E2B46A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81" y="4632538"/>
                <a:ext cx="3753082" cy="693908"/>
              </a:xfrm>
              <a:prstGeom prst="rect">
                <a:avLst/>
              </a:prstGeom>
              <a:blipFill>
                <a:blip r:embed="rId6"/>
                <a:stretch>
                  <a:fillRect l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/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7945C5-7F34-2C44-B71E-0983C2EBD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84" y="5604319"/>
                <a:ext cx="4719150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/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121C44-2E3C-0B40-9062-226A50BF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888" y="4847368"/>
                <a:ext cx="977896" cy="369332"/>
              </a:xfrm>
              <a:prstGeom prst="rect">
                <a:avLst/>
              </a:prstGeom>
              <a:blipFill>
                <a:blip r:embed="rId8"/>
                <a:stretch>
                  <a:fillRect l="-64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77F047-5B72-0C4F-BFD9-C8A28D690BB1}"/>
              </a:ext>
            </a:extLst>
          </p:cNvPr>
          <p:cNvCxnSpPr/>
          <p:nvPr/>
        </p:nvCxnSpPr>
        <p:spPr>
          <a:xfrm>
            <a:off x="4968345" y="5129660"/>
            <a:ext cx="7569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/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algn="ctr"/>
                <a:endParaRPr lang="en-US" sz="1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985719A-D626-6642-ADD3-F18C55E9E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3165978"/>
                <a:ext cx="2725723" cy="1038490"/>
              </a:xfrm>
              <a:prstGeom prst="roundRect">
                <a:avLst/>
              </a:prstGeom>
              <a:blipFill>
                <a:blip r:embed="rId9"/>
                <a:stretch>
                  <a:fillRect b="-5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/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;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D2633A1-54E4-3249-9BB1-970EBBCEB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0" y="1859041"/>
                <a:ext cx="2159586" cy="106000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/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F28E9140-2260-4F43-B44C-23817C70E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15" y="1859041"/>
                <a:ext cx="1434162" cy="106000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/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acc>
                                <m:accPr>
                                  <m:chr m:val="⃗"/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9616194-B5E7-0140-99B7-C6494CA3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16" y="1859041"/>
                <a:ext cx="2668960" cy="10600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7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70A4B8-1474-734B-B489-E67D2C92D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Think about what you’ll do for one-dimensional case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Derivations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==&gt;</a:t>
                </a:r>
                <a:r>
                  <a:rPr lang="en-US" dirty="0">
                    <a:solidFill>
                      <a:schemeClr val="accent1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69F640-8B6C-9F4F-8B79-780C3BDF8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90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/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4C5FD87-74DB-9747-AB3E-07F037526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440" y="1623854"/>
                <a:ext cx="3590544" cy="236524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1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Two cases: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invertible </a:t>
                </a:r>
                <a:r>
                  <a:rPr lang="en-US" dirty="0"/>
                  <a:t>(When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most of the time, it is invertible)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not invertible</a:t>
                </a:r>
              </a:p>
              <a:p>
                <a:pPr lvl="2"/>
                <a:r>
                  <a:rPr lang="en-US" sz="2400" dirty="0"/>
                  <a:t>Requires special handling </a:t>
                </a: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</a:rPr>
                  <a:t>(See LFD Problem 3.15 for an example)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practice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pseudo-inverse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dirty="0" smtClean="0"/>
                          <m:t>Wh</m:t>
                        </m:r>
                        <m:r>
                          <m:rPr>
                            <m:nor/>
                          </m:rPr>
                          <a:rPr lang="en-US" sz="2400" dirty="0"/>
                          <m:t>en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is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</a:rPr>
                          <m:t>invertible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r>
                  <a:rPr lang="en-US" sz="2400" dirty="0"/>
                  <a:t>is not invertible, “handle” it appropriately (usually done in the library for you)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Linear regression algorithm (a single step algorithm):</a:t>
                </a:r>
              </a:p>
              <a:p>
                <a:pPr lvl="1"/>
                <a:endParaRPr lang="en-US" sz="200" dirty="0"/>
              </a:p>
              <a:p>
                <a:pPr lvl="2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6B6E8-8016-B745-8AC4-D2D6DB46C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075"/>
                <a:ext cx="10515600" cy="6738937"/>
              </a:xfrm>
              <a:blipFill>
                <a:blip r:embed="rId2"/>
                <a:stretch>
                  <a:fillRect l="-844" t="-2072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1BF21B2-F3AF-F240-8FC0-4ABEE9DDA230}"/>
              </a:ext>
            </a:extLst>
          </p:cNvPr>
          <p:cNvSpPr/>
          <p:nvPr/>
        </p:nvSpPr>
        <p:spPr>
          <a:xfrm>
            <a:off x="1171575" y="5829300"/>
            <a:ext cx="7200900" cy="9799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0ADA-4B74-9141-B32B-154F4E1A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“Algorithm”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pseudo-inverse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is invertible)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2F07B8-8987-4747-9939-3FF828017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9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4247394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5F8C-2F58-B04F-A8A1-A57555EF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</p:spPr>
            <p:txBody>
              <a:bodyPr/>
              <a:lstStyle/>
              <a:p>
                <a:r>
                  <a:rPr lang="en-US" dirty="0"/>
                  <a:t>What happens in 0-dimensional model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What’s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069826-EE1F-C244-9878-0E322EC4C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5956" y="2689412"/>
                <a:ext cx="6109537" cy="1680883"/>
              </a:xfrm>
              <a:blipFill>
                <a:blip r:embed="rId2"/>
                <a:stretch>
                  <a:fillRect l="-1867" t="-5970" r="-207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EF4237-2638-C942-B52F-AACB8929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049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6705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97D63-9324-5C45-8B50-54169038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Special case of </a:t>
                </a:r>
                <a:r>
                  <a:rPr lang="en-US" dirty="0">
                    <a:solidFill>
                      <a:schemeClr val="accent1"/>
                    </a:solidFill>
                  </a:rPr>
                  <a:t>zero–dimensional </a:t>
                </a:r>
                <a:r>
                  <a:rPr lang="en-US" dirty="0"/>
                  <a:t>space</a:t>
                </a:r>
              </a:p>
              <a:p>
                <a:endParaRPr lang="en-US" sz="1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b="0" dirty="0"/>
                  <a:t>  =&gt;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000" b="0" dirty="0"/>
                  <a:t>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b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0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584C1-D401-0745-873D-577A8665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9676" y="1825625"/>
                <a:ext cx="6205818" cy="4832350"/>
              </a:xfrm>
              <a:blipFill>
                <a:blip r:embed="rId2"/>
                <a:stretch>
                  <a:fillRect l="-1837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4F3D25-3E69-4142-AE7C-0B4C25704836}"/>
              </a:ext>
            </a:extLst>
          </p:cNvPr>
          <p:cNvSpPr txBox="1"/>
          <p:nvPr/>
        </p:nvSpPr>
        <p:spPr>
          <a:xfrm>
            <a:off x="5774110" y="5498181"/>
            <a:ext cx="314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Squared error =&gt; mean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EF5A9-EAE2-924A-90BB-1E0C324E8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8" y="1839073"/>
            <a:ext cx="4635938" cy="3782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70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DC5C-FEEF-D74A-BE06-135938EF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Linear regression generalizes very well</a:t>
                </a:r>
              </a:p>
              <a:p>
                <a:pPr lvl="1"/>
                <a:r>
                  <a:rPr lang="en-US" dirty="0"/>
                  <a:t>Under mild conditions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(See LFD Exercise 3.4 for an example)</a:t>
                </a:r>
              </a:p>
              <a:p>
                <a:pPr lvl="1"/>
                <a:endParaRPr lang="en-US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Use regression for classification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Note that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−1,+1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Use linear regression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for data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∈{−1,+1}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for classification: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/>
                  <a:t>Alternatively,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</m:oMath>
                </a14:m>
                <a:r>
                  <a:rPr lang="en-US" dirty="0"/>
                  <a:t> as the initialization for Pocket Algorithm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FCF55E-24D8-E746-8FE1-17A8D1793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3100" cy="4918075"/>
              </a:xfrm>
              <a:blipFill>
                <a:blip r:embed="rId2"/>
                <a:stretch>
                  <a:fillRect l="-93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/>
          </a:bodyPr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statement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176" y="5464589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2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be the VC dimension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965" t="-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DCFC-DF09-5D4F-9ECB-0133133B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the VC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</p:spPr>
            <p:txBody>
              <a:bodyPr/>
              <a:lstStyle/>
              <a:p>
                <a:r>
                  <a:rPr lang="en-US" sz="2400" dirty="0"/>
                  <a:t>Think about the high-level tradeoff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 dirty="0"/>
                  <a:t> and its dependency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approximation</a:t>
                </a:r>
                <a:r>
                  <a:rPr lang="en-US" sz="2400" dirty="0"/>
                  <a:t>-</a:t>
                </a:r>
                <a:r>
                  <a:rPr lang="en-US" sz="2400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US" sz="2400" dirty="0"/>
                  <a:t> trade-off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BED7-A096-8D47-90AA-040321836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4408" cy="4351338"/>
              </a:xfrm>
              <a:blipFill>
                <a:blip r:embed="rId2"/>
                <a:stretch>
                  <a:fillRect l="-81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/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𝑉𝐶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3C72356-3B87-8F41-92F3-96EFCF756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59" y="4209569"/>
                <a:ext cx="5261322" cy="1295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0E72B31-B599-2641-93B1-C816304D0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522" y="3353097"/>
            <a:ext cx="4072629" cy="3071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9A395-3D6E-7C43-A184-2B147D378438}"/>
              </a:ext>
            </a:extLst>
          </p:cNvPr>
          <p:cNvSpPr txBox="1"/>
          <p:nvPr/>
        </p:nvSpPr>
        <p:spPr>
          <a:xfrm>
            <a:off x="590645" y="338122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What we want to minimize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09BD5B-C1D2-BB4E-9C74-129329FEF584}"/>
              </a:ext>
            </a:extLst>
          </p:cNvPr>
          <p:cNvCxnSpPr/>
          <p:nvPr/>
        </p:nvCxnSpPr>
        <p:spPr>
          <a:xfrm flipH="1" flipV="1">
            <a:off x="1864709" y="3764561"/>
            <a:ext cx="256032" cy="890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9D81B-4E95-E744-81E9-90F820C6C62F}"/>
              </a:ext>
            </a:extLst>
          </p:cNvPr>
          <p:cNvCxnSpPr>
            <a:cxnSpLocks/>
          </p:cNvCxnSpPr>
          <p:nvPr/>
        </p:nvCxnSpPr>
        <p:spPr>
          <a:xfrm flipH="1">
            <a:off x="2632805" y="5181600"/>
            <a:ext cx="579787" cy="58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/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approximates</a:t>
                </a:r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in training data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8EBC16-6F84-E34D-9096-270DF3BF0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5871355"/>
                <a:ext cx="4326826" cy="369332"/>
              </a:xfrm>
              <a:prstGeom prst="rect">
                <a:avLst/>
              </a:prstGeom>
              <a:blipFill>
                <a:blip r:embed="rId5"/>
                <a:stretch>
                  <a:fillRect l="-1170" t="-6667" r="-2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/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How well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generalizes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4BE0F9-39E9-0143-95E8-027EDE20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0" y="3308798"/>
                <a:ext cx="2393925" cy="369332"/>
              </a:xfrm>
              <a:prstGeom prst="rect">
                <a:avLst/>
              </a:prstGeom>
              <a:blipFill>
                <a:blip r:embed="rId6"/>
                <a:stretch>
                  <a:fillRect l="-2646" t="-6667" r="-10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FEA1D5-7AC0-5245-BAF4-F848CAE10275}"/>
              </a:ext>
            </a:extLst>
          </p:cNvPr>
          <p:cNvCxnSpPr>
            <a:cxnSpLocks/>
          </p:cNvCxnSpPr>
          <p:nvPr/>
        </p:nvCxnSpPr>
        <p:spPr>
          <a:xfrm flipV="1">
            <a:off x="5431536" y="3712550"/>
            <a:ext cx="371856" cy="525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287982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17229</TotalTime>
  <Words>2507</Words>
  <Application>Microsoft Macintosh PowerPoint</Application>
  <PresentationFormat>Widescreen</PresentationFormat>
  <Paragraphs>522</Paragraphs>
  <Slides>52</Slides>
  <Notes>0</Notes>
  <HiddenSlides>20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Recap</vt:lpstr>
      <vt:lpstr>Theory of Generalization</vt:lpstr>
      <vt:lpstr>Bounding Growth Functions</vt:lpstr>
      <vt:lpstr>Examples</vt:lpstr>
      <vt:lpstr>Bounding Growth Functions</vt:lpstr>
      <vt:lpstr>Vapnik–Chervonenkis (VC) Bound</vt:lpstr>
      <vt:lpstr>Discussion on the VC Bound</vt:lpstr>
      <vt:lpstr>Today’s Lecture</vt:lpstr>
      <vt:lpstr>Bias-Variance Decomposition</vt:lpstr>
      <vt:lpstr>Real-Value Target and Squared Error</vt:lpstr>
      <vt:lpstr>Real-Value Target and Squared Error</vt:lpstr>
      <vt:lpstr>PowerPoint Presentation</vt:lpstr>
      <vt:lpstr>Finishing Up</vt:lpstr>
      <vt:lpstr>Discussion 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Example of Bias-Variance Decomposition</vt:lpstr>
      <vt:lpstr>What if we increase N to 5?</vt:lpstr>
      <vt:lpstr>Discussion </vt:lpstr>
      <vt:lpstr>Discussion </vt:lpstr>
      <vt:lpstr>Discussion </vt:lpstr>
      <vt:lpstr>Example</vt:lpstr>
      <vt:lpstr>Two Theories of Generalization</vt:lpstr>
      <vt:lpstr>Learning Curves</vt:lpstr>
      <vt:lpstr>Learning Curves</vt:lpstr>
      <vt:lpstr>Learning Curves</vt:lpstr>
      <vt:lpstr>Learning Curves</vt:lpstr>
      <vt:lpstr>Learning Curves</vt:lpstr>
      <vt:lpstr>Learning Curves</vt:lpstr>
      <vt:lpstr>PowerPoint Presentation</vt:lpstr>
      <vt:lpstr>PowerPoint Presentation</vt:lpstr>
      <vt:lpstr>Linear Models</vt:lpstr>
      <vt:lpstr>Linear Models</vt:lpstr>
      <vt:lpstr>Learning Algorithm?</vt:lpstr>
      <vt:lpstr>Learning Algorithm?</vt:lpstr>
      <vt:lpstr>Linear Classification</vt:lpstr>
      <vt:lpstr>Linear Classification (Perceptron)</vt:lpstr>
      <vt:lpstr>Non-Separable Data</vt:lpstr>
      <vt:lpstr>Example on Feature Engineering</vt:lpstr>
      <vt:lpstr>Linear Regression</vt:lpstr>
      <vt:lpstr>Linear Regression</vt:lpstr>
      <vt:lpstr>Matrix Representation</vt:lpstr>
      <vt:lpstr>Rewriting the In-Sample Error In Matrix Form</vt:lpstr>
      <vt:lpstr>How to find w ⃗_lin=〖argmin〗_w ⃗   E_in (w ⃗)? </vt:lpstr>
      <vt:lpstr>PowerPoint Presentation</vt:lpstr>
      <vt:lpstr>Linear Regression “Algorithm”</vt:lpstr>
      <vt:lpstr>Practice</vt:lpstr>
      <vt:lpstr>Discussion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1794</cp:revision>
  <cp:lastPrinted>2020-01-30T16:55:27Z</cp:lastPrinted>
  <dcterms:created xsi:type="dcterms:W3CDTF">2017-08-24T15:35:37Z</dcterms:created>
  <dcterms:modified xsi:type="dcterms:W3CDTF">2022-09-15T19:37:01Z</dcterms:modified>
</cp:coreProperties>
</file>